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4" autoAdjust="0"/>
    <p:restoredTop sz="94660"/>
  </p:normalViewPr>
  <p:slideViewPr>
    <p:cSldViewPr>
      <p:cViewPr varScale="1">
        <p:scale>
          <a:sx n="85" d="100"/>
          <a:sy n="85" d="100"/>
        </p:scale>
        <p:origin x="-17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D2D00-42CC-48ED-9816-783B97C28FB2}" type="datetimeFigureOut">
              <a:rPr lang="en-US" smtClean="0"/>
              <a:pPr/>
              <a:t>12/31/18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28DC33-9790-4D01-A271-A35D8A71A5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D2D00-42CC-48ED-9816-783B97C28FB2}" type="datetimeFigureOut">
              <a:rPr lang="en-US" smtClean="0"/>
              <a:pPr/>
              <a:t>12/31/18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8DC33-9790-4D01-A271-A35D8A71A5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D2D00-42CC-48ED-9816-783B97C28FB2}" type="datetimeFigureOut">
              <a:rPr lang="en-US" smtClean="0"/>
              <a:pPr/>
              <a:t>12/31/18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8DC33-9790-4D01-A271-A35D8A71A5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CAD2D00-42CC-48ED-9816-783B97C28FB2}" type="datetimeFigureOut">
              <a:rPr lang="en-US" smtClean="0"/>
              <a:pPr/>
              <a:t>12/31/18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528DC33-9790-4D01-A271-A35D8A71A5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D2D00-42CC-48ED-9816-783B97C28FB2}" type="datetimeFigureOut">
              <a:rPr lang="en-US" smtClean="0"/>
              <a:pPr/>
              <a:t>12/31/18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8DC33-9790-4D01-A271-A35D8A71A5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D2D00-42CC-48ED-9816-783B97C28FB2}" type="datetimeFigureOut">
              <a:rPr lang="en-US" smtClean="0"/>
              <a:pPr/>
              <a:t>12/31/18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8DC33-9790-4D01-A271-A35D8A71A5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8DC33-9790-4D01-A271-A35D8A71A5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D2D00-42CC-48ED-9816-783B97C28FB2}" type="datetimeFigureOut">
              <a:rPr lang="en-US" smtClean="0"/>
              <a:pPr/>
              <a:t>12/31/18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D2D00-42CC-48ED-9816-783B97C28FB2}" type="datetimeFigureOut">
              <a:rPr lang="en-US" smtClean="0"/>
              <a:pPr/>
              <a:t>12/31/18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8DC33-9790-4D01-A271-A35D8A71A5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D2D00-42CC-48ED-9816-783B97C28FB2}" type="datetimeFigureOut">
              <a:rPr lang="en-US" smtClean="0"/>
              <a:pPr/>
              <a:t>12/31/18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8DC33-9790-4D01-A271-A35D8A71A5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CAD2D00-42CC-48ED-9816-783B97C28FB2}" type="datetimeFigureOut">
              <a:rPr lang="en-US" smtClean="0"/>
              <a:pPr/>
              <a:t>12/31/18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528DC33-9790-4D01-A271-A35D8A71A5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D2D00-42CC-48ED-9816-783B97C28FB2}" type="datetimeFigureOut">
              <a:rPr lang="en-US" smtClean="0"/>
              <a:pPr/>
              <a:t>12/31/18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28DC33-9790-4D01-A271-A35D8A71A5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CAD2D00-42CC-48ED-9816-783B97C28FB2}" type="datetimeFigureOut">
              <a:rPr lang="en-US" smtClean="0"/>
              <a:pPr/>
              <a:t>12/31/18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528DC33-9790-4D01-A271-A35D8A71A5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4" Type="http://schemas.openxmlformats.org/officeDocument/2006/relationships/hyperlink" Target="http://www.ferris.edu/JIMCROW/restroom.jpg" TargetMode="External"/><Relationship Id="rId5" Type="http://schemas.openxmlformats.org/officeDocument/2006/relationships/image" Target="../media/image12.jpeg"/><Relationship Id="rId6" Type="http://schemas.openxmlformats.org/officeDocument/2006/relationships/hyperlink" Target="http://images.google.com/imgres?imgurl=http://1.bp.blogspot.com/_lX30igOowdw/SmtB2fmWrII/AAAAAAAAAG4/7Dvl3B3iJsc/s400/jim+crow.jpg&amp;imgrefurl=http://www.stuff-about.com/2009/07/banning-of-married-people-from-bars.html&amp;usg=__lndLIQrfVURFLKhTGkrDN6blTSQ=&amp;h=320&amp;w=400&amp;sz=29&amp;hl=en&amp;start=86&amp;um=1&amp;tbnid=2ac31E_Q4IlAKM:&amp;tbnh=99&amp;tbnw=124&amp;prev=/images?q=jim+crow+laws&amp;ndsp=18&amp;hl=en&amp;sa=N&amp;start=72&amp;um=1" TargetMode="External"/><Relationship Id="rId7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phenomenotions.org/curriculum/shades/images/restrooms.jpg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eg"/><Relationship Id="rId3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upload.wikimedia.org/wikipedia/commons/d/dd/Harper_Lee_Medal.jpg" TargetMode="External"/><Relationship Id="rId3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1371600"/>
            <a:ext cx="8305800" cy="1981200"/>
          </a:xfrm>
        </p:spPr>
        <p:txBody>
          <a:bodyPr/>
          <a:lstStyle/>
          <a:p>
            <a:r>
              <a:rPr lang="en-US" i="1" dirty="0" smtClean="0"/>
              <a:t>To Kill a Mockingbird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Background Notes</a:t>
            </a:r>
            <a:endParaRPr lang="en-US" dirty="0"/>
          </a:p>
        </p:txBody>
      </p:sp>
      <p:pic>
        <p:nvPicPr>
          <p:cNvPr id="14340" name="Picture 4" descr="http://www.avclub.com/assets/images/articles/article/2438/boo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295400"/>
            <a:ext cx="2286000" cy="3663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“Jim Crow” was the name of a racial caste system that existed in the Southern United States between 1877 and the mid 1960’s.</a:t>
            </a:r>
          </a:p>
          <a:p>
            <a:r>
              <a:rPr lang="en-US" dirty="0" smtClean="0"/>
              <a:t>The system suggested that Caucasians were superior to African-Americans in all ways, including intelligence, morality, and civilized behavior.</a:t>
            </a:r>
          </a:p>
          <a:p>
            <a:r>
              <a:rPr lang="en-US" dirty="0" smtClean="0"/>
              <a:t>People believed that blacks and whites should be separated and not have sexual relations because a “mixed” race would destroy America.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Jim Crow Laws</a:t>
            </a:r>
            <a:endParaRPr lang="en-US" dirty="0"/>
          </a:p>
        </p:txBody>
      </p:sp>
      <p:pic>
        <p:nvPicPr>
          <p:cNvPr id="5122" name="Picture 2" descr="See full 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43688" y="304800"/>
            <a:ext cx="2800112" cy="1265238"/>
          </a:xfrm>
          <a:prstGeom prst="rect">
            <a:avLst/>
          </a:prstGeom>
          <a:noFill/>
        </p:spPr>
      </p:pic>
      <p:pic>
        <p:nvPicPr>
          <p:cNvPr id="5124" name="Picture 4" descr="See full size imag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83415" y="5410200"/>
            <a:ext cx="2688585" cy="1042988"/>
          </a:xfrm>
          <a:prstGeom prst="rect">
            <a:avLst/>
          </a:prstGeom>
          <a:noFill/>
        </p:spPr>
      </p:pic>
      <p:pic>
        <p:nvPicPr>
          <p:cNvPr id="5126" name="Picture 6" descr="http://t3.gstatic.com/images?q=tbn:2ac31E_Q4IlAKM:http://1.bp.blogspot.com/_lX30igOowdw/SmtB2fmWrII/AAAAAAAAAG4/7Dvl3B3iJsc/s400/jim%2Bcrow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72200" y="5029200"/>
            <a:ext cx="2948771" cy="23542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black male could not shake hands with a white male because it implied social equality.</a:t>
            </a:r>
          </a:p>
          <a:p>
            <a:r>
              <a:rPr lang="en-US" dirty="0" smtClean="0"/>
              <a:t>Blacks and whites could not eat together.</a:t>
            </a:r>
          </a:p>
          <a:p>
            <a:r>
              <a:rPr lang="en-US" dirty="0" smtClean="0"/>
              <a:t>White motorists had the right of way at all times.</a:t>
            </a:r>
          </a:p>
          <a:p>
            <a:r>
              <a:rPr lang="en-US" dirty="0" smtClean="0"/>
              <a:t>A black person could not even suggest that a white person was lying.</a:t>
            </a:r>
          </a:p>
          <a:p>
            <a:r>
              <a:rPr lang="en-US" dirty="0" smtClean="0"/>
              <a:t>Schools were separate.  As were restaurants, water fountains, restrooms, and even parks.</a:t>
            </a:r>
          </a:p>
          <a:p>
            <a:r>
              <a:rPr lang="en-US" dirty="0" smtClean="0"/>
              <a:t>Cruel justice, such as lynching, was “necessary” because blacks were thought to be prone to violence.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examples of Jim Crow Laws: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essence, the Jim Crow caste system was this:</a:t>
            </a:r>
          </a:p>
          <a:p>
            <a:pPr lvl="1"/>
            <a:r>
              <a:rPr lang="en-US" dirty="0" smtClean="0"/>
              <a:t>1. White females</a:t>
            </a:r>
          </a:p>
          <a:p>
            <a:pPr lvl="1"/>
            <a:r>
              <a:rPr lang="en-US" dirty="0" smtClean="0"/>
              <a:t>2. White males</a:t>
            </a:r>
          </a:p>
          <a:p>
            <a:pPr lvl="1"/>
            <a:r>
              <a:rPr lang="en-US" dirty="0" smtClean="0"/>
              <a:t>3. “White trash” (poor, uneducated white people)</a:t>
            </a:r>
          </a:p>
          <a:p>
            <a:pPr lvl="1"/>
            <a:r>
              <a:rPr lang="en-US" dirty="0" smtClean="0"/>
              <a:t>4. Black people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When slavery existed, even poor white people were</a:t>
            </a:r>
          </a:p>
          <a:p>
            <a:pPr lvl="1">
              <a:buNone/>
            </a:pPr>
            <a:r>
              <a:rPr lang="en-US" dirty="0" smtClean="0"/>
              <a:t>superior to black people.  However, as you will see in </a:t>
            </a:r>
          </a:p>
          <a:p>
            <a:pPr lvl="1">
              <a:buNone/>
            </a:pPr>
            <a:r>
              <a:rPr lang="en-US" i="1" dirty="0" smtClean="0"/>
              <a:t>To Kill a Mockingbird</a:t>
            </a:r>
            <a:r>
              <a:rPr lang="en-US" dirty="0" smtClean="0"/>
              <a:t>, after slavery ended the poor white </a:t>
            </a:r>
          </a:p>
          <a:p>
            <a:pPr lvl="1">
              <a:buNone/>
            </a:pPr>
            <a:r>
              <a:rPr lang="en-US" dirty="0" smtClean="0"/>
              <a:t>people had to compete socially and economically with the </a:t>
            </a:r>
          </a:p>
          <a:p>
            <a:pPr lvl="1">
              <a:buNone/>
            </a:pPr>
            <a:r>
              <a:rPr lang="en-US" dirty="0" smtClean="0"/>
              <a:t>black people, and hatred increased.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Jim Crow Laws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On March 25, 1931, a freight train was stopped in Paint Rock, Alabama.</a:t>
            </a:r>
          </a:p>
          <a:p>
            <a:r>
              <a:rPr lang="en-US" dirty="0" smtClean="0"/>
              <a:t>Nine African American male teenagers were riding on the train, as were two Caucasian young women.</a:t>
            </a:r>
          </a:p>
          <a:p>
            <a:r>
              <a:rPr lang="en-US" dirty="0" smtClean="0"/>
              <a:t>The white girls, who were known prostitutes, accused the black boys of rape.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219200"/>
          </a:xfrm>
        </p:spPr>
        <p:txBody>
          <a:bodyPr/>
          <a:lstStyle/>
          <a:p>
            <a:r>
              <a:rPr lang="en-US" dirty="0" smtClean="0"/>
              <a:t>Scottsboro Boys Trial</a:t>
            </a:r>
            <a:endParaRPr lang="en-US" dirty="0"/>
          </a:p>
        </p:txBody>
      </p:sp>
      <p:pic>
        <p:nvPicPr>
          <p:cNvPr id="2050" name="Picture 2" descr="http://www.law.umkc.edu/faculty/projects/ftrials/trialheroes/ScotBoy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3810000"/>
            <a:ext cx="3810000" cy="2667000"/>
          </a:xfrm>
          <a:prstGeom prst="rect">
            <a:avLst/>
          </a:prstGeom>
          <a:noFill/>
        </p:spPr>
      </p:pic>
      <p:pic>
        <p:nvPicPr>
          <p:cNvPr id="2052" name="Picture 4" descr="http://upload.wikimedia.org/wikipedia/en/9/99/Bates,_Ruby_&amp;_Victoria_Pric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4191000"/>
            <a:ext cx="2867025" cy="22752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There were no physical injuries, and the girls were not seen by doctors.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However, with no evidence, all nine boys were convicted by an all-white jury.</a:t>
            </a:r>
          </a:p>
          <a:p>
            <a:endParaRPr lang="en-US" dirty="0" smtClean="0"/>
          </a:p>
          <a:p>
            <a:r>
              <a:rPr lang="en-US" dirty="0" smtClean="0"/>
              <a:t>Later, one of the girls (Ruby Bates) recanted her story about the rapes…admitting the story was all false.</a:t>
            </a:r>
          </a:p>
          <a:p>
            <a:endParaRPr lang="en-US" dirty="0" smtClean="0"/>
          </a:p>
          <a:p>
            <a:r>
              <a:rPr lang="en-US" dirty="0" smtClean="0"/>
              <a:t>Harper Lee had been studying this court case when she wrote </a:t>
            </a:r>
            <a:r>
              <a:rPr lang="en-US" i="1" dirty="0" smtClean="0"/>
              <a:t>To Kill a Mockingbird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Scottsboro Boys Trial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Was born in Monroeville, Alabama on 04/28/1926.</a:t>
            </a:r>
          </a:p>
          <a:p>
            <a:r>
              <a:rPr lang="en-US" dirty="0" smtClean="0"/>
              <a:t>Childhood best friend was Truman Capote, who came to Monroeville during the summers to stay with his aunt.  Mr. Capote also became an author.</a:t>
            </a:r>
          </a:p>
          <a:p>
            <a:r>
              <a:rPr lang="en-US" dirty="0" smtClean="0"/>
              <a:t>Her father served in the State </a:t>
            </a:r>
          </a:p>
          <a:p>
            <a:pPr>
              <a:buNone/>
            </a:pPr>
            <a:r>
              <a:rPr lang="en-US" dirty="0" smtClean="0"/>
              <a:t>	Legislature from 1926 to 1938.</a:t>
            </a:r>
          </a:p>
          <a:p>
            <a:r>
              <a:rPr lang="en-US" dirty="0" smtClean="0"/>
              <a:t>Attended Huntington College </a:t>
            </a:r>
          </a:p>
          <a:p>
            <a:pPr>
              <a:buNone/>
            </a:pPr>
            <a:r>
              <a:rPr lang="en-US" dirty="0" smtClean="0"/>
              <a:t>	and the University of Alabama.  </a:t>
            </a:r>
          </a:p>
          <a:p>
            <a:r>
              <a:rPr lang="en-US" dirty="0" smtClean="0"/>
              <a:t>Though Harper Lee denies that </a:t>
            </a:r>
          </a:p>
          <a:p>
            <a:pPr>
              <a:buNone/>
            </a:pPr>
            <a:r>
              <a:rPr lang="en-US" dirty="0" smtClean="0"/>
              <a:t>	this novel is autobiographical, </a:t>
            </a:r>
          </a:p>
          <a:p>
            <a:pPr>
              <a:buNone/>
            </a:pPr>
            <a:r>
              <a:rPr lang="en-US" dirty="0" smtClean="0"/>
              <a:t>	the parallels are obvious.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219200"/>
          </a:xfrm>
        </p:spPr>
        <p:txBody>
          <a:bodyPr/>
          <a:lstStyle/>
          <a:p>
            <a:r>
              <a:rPr lang="en-US" dirty="0" smtClean="0"/>
              <a:t>Harper Lee	</a:t>
            </a:r>
            <a:endParaRPr lang="en-US" dirty="0"/>
          </a:p>
        </p:txBody>
      </p:sp>
      <p:pic>
        <p:nvPicPr>
          <p:cNvPr id="13316" name="Picture 4" descr="http://1.bp.blogspot.com/_FfXkHFSe-m0/SXb1FkkutzI/AAAAAAAAAXI/Q6wJ-1XUHYE/s400/harperle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3200400"/>
            <a:ext cx="3026475" cy="281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kelliegallant.com/images/Harper%20Le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0085" y="2466975"/>
            <a:ext cx="3280515" cy="3705225"/>
          </a:xfrm>
          <a:prstGeom prst="rect">
            <a:avLst/>
          </a:prstGeom>
          <a:noFill/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Submitted the manuscript for </a:t>
            </a:r>
            <a:r>
              <a:rPr lang="en-US" sz="2400" i="1" dirty="0" smtClean="0"/>
              <a:t>To Kill a Mockingbird  </a:t>
            </a:r>
            <a:r>
              <a:rPr lang="en-US" sz="2400" dirty="0" smtClean="0"/>
              <a:t>in 1957, and then spend 2½ years editing before its publication in 1960.</a:t>
            </a:r>
          </a:p>
          <a:p>
            <a:r>
              <a:rPr lang="en-US" sz="2400" dirty="0" smtClean="0"/>
              <a:t>The novel was an instant success, </a:t>
            </a:r>
          </a:p>
          <a:p>
            <a:pPr>
              <a:buNone/>
            </a:pPr>
            <a:r>
              <a:rPr lang="en-US" sz="2400" dirty="0" smtClean="0"/>
              <a:t>	and won the Pulitzer Prize for fiction.</a:t>
            </a:r>
          </a:p>
          <a:p>
            <a:r>
              <a:rPr lang="en-US" sz="2400" dirty="0" smtClean="0"/>
              <a:t>It is estimated that there are </a:t>
            </a:r>
          </a:p>
          <a:p>
            <a:pPr>
              <a:buNone/>
            </a:pPr>
            <a:r>
              <a:rPr lang="en-US" sz="2400" dirty="0" smtClean="0"/>
              <a:t>	30 million copies in print.</a:t>
            </a:r>
          </a:p>
          <a:p>
            <a:r>
              <a:rPr lang="en-US" sz="2400" dirty="0" smtClean="0"/>
              <a:t>The </a:t>
            </a:r>
            <a:r>
              <a:rPr lang="en-US" sz="2400" dirty="0" smtClean="0"/>
              <a:t>novel </a:t>
            </a:r>
            <a:r>
              <a:rPr lang="en-US" sz="2400" dirty="0" smtClean="0"/>
              <a:t>was turned into a </a:t>
            </a:r>
          </a:p>
          <a:p>
            <a:pPr>
              <a:buNone/>
            </a:pPr>
            <a:r>
              <a:rPr lang="en-US" sz="2400" dirty="0" smtClean="0"/>
              <a:t>	movie in 1962, and the now </a:t>
            </a:r>
          </a:p>
          <a:p>
            <a:pPr>
              <a:buNone/>
            </a:pPr>
            <a:r>
              <a:rPr lang="en-US" sz="2400" dirty="0" smtClean="0"/>
              <a:t>	deceased Gregory Peck won </a:t>
            </a:r>
          </a:p>
          <a:p>
            <a:pPr>
              <a:buNone/>
            </a:pPr>
            <a:r>
              <a:rPr lang="en-US" sz="2400" dirty="0" smtClean="0"/>
              <a:t>	an Oscar for the film.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219200"/>
          </a:xfrm>
        </p:spPr>
        <p:txBody>
          <a:bodyPr/>
          <a:lstStyle/>
          <a:p>
            <a:r>
              <a:rPr lang="en-US" dirty="0" smtClean="0"/>
              <a:t>Harper Lee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Harper Lee has only published </a:t>
            </a:r>
            <a:r>
              <a:rPr lang="en-US" dirty="0" smtClean="0"/>
              <a:t>two novels: </a:t>
            </a:r>
            <a:r>
              <a:rPr lang="en-US" i="1" dirty="0" smtClean="0"/>
              <a:t>TKAM</a:t>
            </a:r>
            <a:r>
              <a:rPr lang="en-US" dirty="0" smtClean="0"/>
              <a:t> in 1960 and </a:t>
            </a:r>
            <a:r>
              <a:rPr lang="en-US" i="1" dirty="0" smtClean="0"/>
              <a:t>Go Set a Watchman </a:t>
            </a:r>
            <a:r>
              <a:rPr lang="en-US" dirty="0" smtClean="0"/>
              <a:t>in 2015 .</a:t>
            </a:r>
            <a:endParaRPr lang="en-US" dirty="0" smtClean="0"/>
          </a:p>
          <a:p>
            <a:r>
              <a:rPr lang="en-US" dirty="0" smtClean="0"/>
              <a:t>She </a:t>
            </a:r>
            <a:r>
              <a:rPr lang="en-US" dirty="0" smtClean="0"/>
              <a:t>was very </a:t>
            </a:r>
            <a:r>
              <a:rPr lang="en-US" dirty="0" smtClean="0"/>
              <a:t>elusive, </a:t>
            </a:r>
            <a:r>
              <a:rPr lang="en-US" dirty="0" smtClean="0"/>
              <a:t>did not </a:t>
            </a:r>
            <a:r>
              <a:rPr lang="en-US" dirty="0" smtClean="0"/>
              <a:t>make public appearances, and </a:t>
            </a:r>
            <a:r>
              <a:rPr lang="en-US" dirty="0" smtClean="0"/>
              <a:t>did not </a:t>
            </a:r>
            <a:r>
              <a:rPr lang="en-US" dirty="0" smtClean="0"/>
              <a:t>participate in interviews</a:t>
            </a:r>
            <a:r>
              <a:rPr lang="en-US" dirty="0" smtClean="0"/>
              <a:t>. She died in 2016.</a:t>
            </a:r>
            <a:endParaRPr lang="en-US" dirty="0" smtClean="0"/>
          </a:p>
          <a:p>
            <a:r>
              <a:rPr lang="en-US" dirty="0" smtClean="0"/>
              <a:t>This picture is from </a:t>
            </a:r>
          </a:p>
          <a:p>
            <a:pPr>
              <a:buNone/>
            </a:pPr>
            <a:r>
              <a:rPr lang="en-US" dirty="0" smtClean="0"/>
              <a:t>  when she received the </a:t>
            </a:r>
          </a:p>
          <a:p>
            <a:pPr>
              <a:buNone/>
            </a:pPr>
            <a:r>
              <a:rPr lang="en-US" dirty="0" smtClean="0"/>
              <a:t>    Presidential Medal </a:t>
            </a:r>
          </a:p>
          <a:p>
            <a:pPr>
              <a:buNone/>
            </a:pPr>
            <a:r>
              <a:rPr lang="en-US" dirty="0" smtClean="0"/>
              <a:t>    of Freedom in 2007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Harper Lee</a:t>
            </a:r>
            <a:endParaRPr lang="en-US" dirty="0"/>
          </a:p>
        </p:txBody>
      </p:sp>
      <p:pic>
        <p:nvPicPr>
          <p:cNvPr id="1026" name="Picture 2" descr="File:Harper Lee Medal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3428555"/>
            <a:ext cx="4219575" cy="28103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/>
          <a:lstStyle/>
          <a:p>
            <a:r>
              <a:rPr lang="en-US" i="1" dirty="0" smtClean="0"/>
              <a:t>To Kill a Mockingbird </a:t>
            </a:r>
            <a:r>
              <a:rPr lang="en-US" dirty="0" smtClean="0"/>
              <a:t>is set in </a:t>
            </a:r>
            <a:r>
              <a:rPr lang="en-US" dirty="0" err="1" smtClean="0"/>
              <a:t>Maycomb</a:t>
            </a:r>
            <a:r>
              <a:rPr lang="en-US" dirty="0" smtClean="0"/>
              <a:t>, Alabama, which is an imaginary town.  However, Monroeville, Alabama, is a real town, and you can visit a replica of the courthouse there.</a:t>
            </a:r>
          </a:p>
          <a:p>
            <a:r>
              <a:rPr lang="en-US" dirty="0" err="1" smtClean="0"/>
              <a:t>Maycomb</a:t>
            </a:r>
            <a:r>
              <a:rPr lang="en-US" dirty="0" smtClean="0"/>
              <a:t> is a relatively</a:t>
            </a:r>
          </a:p>
          <a:p>
            <a:pPr>
              <a:buNone/>
            </a:pPr>
            <a:r>
              <a:rPr lang="en-US" dirty="0" smtClean="0"/>
              <a:t>	rural area, and it’s </a:t>
            </a:r>
          </a:p>
          <a:p>
            <a:pPr>
              <a:buNone/>
            </a:pPr>
            <a:r>
              <a:rPr lang="en-US" dirty="0" smtClean="0"/>
              <a:t>	isolated. Many of the </a:t>
            </a:r>
          </a:p>
          <a:p>
            <a:pPr>
              <a:buNone/>
            </a:pPr>
            <a:r>
              <a:rPr lang="en-US" dirty="0" smtClean="0"/>
              <a:t>	citizens are poor </a:t>
            </a:r>
          </a:p>
          <a:p>
            <a:pPr>
              <a:buNone/>
            </a:pPr>
            <a:r>
              <a:rPr lang="en-US" dirty="0" smtClean="0"/>
              <a:t>	farmers or manual workers.  </a:t>
            </a:r>
            <a:endParaRPr lang="en-US" dirty="0"/>
          </a:p>
          <a:p>
            <a:r>
              <a:rPr lang="en-US" dirty="0" smtClean="0"/>
              <a:t>Newcomers are rare.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u="sn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of the Novel</a:t>
            </a:r>
            <a:endParaRPr lang="en-US" dirty="0"/>
          </a:p>
        </p:txBody>
      </p:sp>
      <p:pic>
        <p:nvPicPr>
          <p:cNvPr id="17410" name="Picture 2" descr="http://www.tokillamockingbird.com/courtroom112006av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3048000"/>
            <a:ext cx="3506346" cy="28384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/>
          <a:lstStyle/>
          <a:p>
            <a:r>
              <a:rPr lang="en-US" dirty="0" smtClean="0"/>
              <a:t>The story begins in the summer of 1933 and ends on Halloween night in 1935.</a:t>
            </a:r>
          </a:p>
          <a:p>
            <a:endParaRPr lang="en-US" dirty="0" smtClean="0"/>
          </a:p>
          <a:p>
            <a:r>
              <a:rPr lang="en-US" dirty="0" smtClean="0"/>
              <a:t>At this time, the country                                                                           was in the middle of the                                                                             Great Depression.</a:t>
            </a:r>
          </a:p>
          <a:p>
            <a:endParaRPr lang="en-US" dirty="0" smtClean="0"/>
          </a:p>
          <a:p>
            <a:r>
              <a:rPr lang="en-US" dirty="0" smtClean="0"/>
              <a:t>African-Americans and                                              Caucasians were still                                                    segregated in the 1930’s.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of the Novel</a:t>
            </a:r>
            <a:endParaRPr lang="en-US" dirty="0"/>
          </a:p>
        </p:txBody>
      </p:sp>
      <p:pic>
        <p:nvPicPr>
          <p:cNvPr id="9218" name="Picture 2" descr="http://rjordantkm.tripod.com/sitebuildercontent/sitebuilderpictures/finchhouse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590800"/>
            <a:ext cx="3810000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Remember: Though </a:t>
            </a:r>
            <a:r>
              <a:rPr lang="en-US" i="1" dirty="0" smtClean="0"/>
              <a:t>To Kill a Mockingbird </a:t>
            </a:r>
            <a:r>
              <a:rPr lang="en-US" dirty="0" smtClean="0"/>
              <a:t>is set in the 1930’s, it was written in the 1950’s – a time of great racial tension in America.</a:t>
            </a:r>
          </a:p>
          <a:p>
            <a:r>
              <a:rPr lang="en-US" dirty="0" smtClean="0"/>
              <a:t>1954 – Brown vs. Board of Education states that “separate but equal” was unconstitutional, and schools must be integrated.</a:t>
            </a:r>
          </a:p>
          <a:p>
            <a:r>
              <a:rPr lang="en-US" dirty="0" smtClean="0"/>
              <a:t>1955 – Rosa Parks is arrested for refusing to give her seat on a bus to a white person.</a:t>
            </a:r>
          </a:p>
          <a:p>
            <a:r>
              <a:rPr lang="en-US" dirty="0" smtClean="0"/>
              <a:t>1955 – Emmett Till, a 14-year-old boy, is beaten, shot, and lynched in Mississippi for whistling at a white woman.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Background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1956 – Martin Luther King’s                                           </a:t>
            </a:r>
          </a:p>
          <a:p>
            <a:pPr>
              <a:buNone/>
            </a:pPr>
            <a:r>
              <a:rPr lang="en-US" dirty="0" smtClean="0"/>
              <a:t>		    home is bombed.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1957 – Nine black students attempt to enter an all-white high school in Little Rock, Arkansas, and had to be protected from white mobs by Federal troops.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1960 – </a:t>
            </a:r>
            <a:r>
              <a:rPr lang="en-US" i="1" dirty="0" smtClean="0"/>
              <a:t>To Kill a Mockingbird </a:t>
            </a:r>
            <a:r>
              <a:rPr lang="en-US" dirty="0" smtClean="0"/>
              <a:t>is published.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1962 – To Kill a Mockingbird movie is released.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Background</a:t>
            </a:r>
            <a:endParaRPr lang="en-US" dirty="0"/>
          </a:p>
        </p:txBody>
      </p:sp>
      <p:pic>
        <p:nvPicPr>
          <p:cNvPr id="7170" name="Picture 2" descr="http://www.writespirit.net/inspirational_talks/political/martin_luther_king_talks/martin-luther-kin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489041"/>
            <a:ext cx="3048000" cy="26351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1963 – Martin Luther King delivers the </a:t>
            </a:r>
          </a:p>
          <a:p>
            <a:pPr>
              <a:buNone/>
            </a:pPr>
            <a:r>
              <a:rPr lang="en-US" dirty="0" smtClean="0"/>
              <a:t>	“I Have a Dream” speech in Washington, D.C.</a:t>
            </a:r>
          </a:p>
          <a:p>
            <a:endParaRPr lang="en-US" dirty="0" smtClean="0"/>
          </a:p>
          <a:p>
            <a:r>
              <a:rPr lang="en-US" dirty="0" smtClean="0"/>
              <a:t>1963 – Four black girls are                                         killed at Sunday School when                                           a Birmingham church is bombed.</a:t>
            </a:r>
          </a:p>
          <a:p>
            <a:endParaRPr lang="en-US" dirty="0" smtClean="0"/>
          </a:p>
          <a:p>
            <a:r>
              <a:rPr lang="en-US" dirty="0" smtClean="0"/>
              <a:t>1964 – The Civil Rights Act                                                                           </a:t>
            </a:r>
          </a:p>
          <a:p>
            <a:pPr>
              <a:buNone/>
            </a:pPr>
            <a:r>
              <a:rPr lang="en-US" dirty="0" smtClean="0"/>
              <a:t>               is passed.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Background</a:t>
            </a:r>
            <a:endParaRPr lang="en-US" dirty="0"/>
          </a:p>
        </p:txBody>
      </p:sp>
      <p:pic>
        <p:nvPicPr>
          <p:cNvPr id="6146" name="Picture 2" descr="http://www.holyangels.com/images/church.bombing.girls.a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05500" y="2743200"/>
            <a:ext cx="2552700" cy="34577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141</TotalTime>
  <Words>759</Words>
  <Application>Microsoft Macintosh PowerPoint</Application>
  <PresentationFormat>On-screen Show (4:3)</PresentationFormat>
  <Paragraphs>101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Paper</vt:lpstr>
      <vt:lpstr>To Kill a Mockingbird Background Notes</vt:lpstr>
      <vt:lpstr>Harper Lee </vt:lpstr>
      <vt:lpstr>Harper Lee</vt:lpstr>
      <vt:lpstr>Harper Lee</vt:lpstr>
      <vt:lpstr>Setting of the Novel</vt:lpstr>
      <vt:lpstr>Setting of the Novel</vt:lpstr>
      <vt:lpstr>Historical Background</vt:lpstr>
      <vt:lpstr>Historical Background</vt:lpstr>
      <vt:lpstr>Historical Background</vt:lpstr>
      <vt:lpstr>Jim Crow Laws</vt:lpstr>
      <vt:lpstr>Some examples of Jim Crow Laws:</vt:lpstr>
      <vt:lpstr>Jim Crow Laws</vt:lpstr>
      <vt:lpstr>Scottsboro Boys Trial</vt:lpstr>
      <vt:lpstr>Scottsboro Boys Trial</vt:lpstr>
    </vt:vector>
  </TitlesOfParts>
  <Company>BCSS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Kill a Mockingbird Background Notes</dc:title>
  <dc:creator>rebecca.moon</dc:creator>
  <cp:lastModifiedBy>Jeff Gillis</cp:lastModifiedBy>
  <cp:revision>31</cp:revision>
  <dcterms:created xsi:type="dcterms:W3CDTF">2011-01-06T17:57:45Z</dcterms:created>
  <dcterms:modified xsi:type="dcterms:W3CDTF">2018-12-31T15:29:56Z</dcterms:modified>
</cp:coreProperties>
</file>