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4" r:id="rId9"/>
    <p:sldId id="26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Odyssey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Book 10: Circe, the Grace of the Witch</a:t>
            </a:r>
          </a:p>
          <a:p>
            <a:r>
              <a:rPr lang="en-US" dirty="0" smtClean="0"/>
              <a:t>Book 11: The Land of the Dead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2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Book 10: Circe, the Grace of the Witch</a:t>
            </a:r>
            <a:endParaRPr lang="en-US" dirty="0"/>
          </a:p>
        </p:txBody>
      </p:sp>
      <p:pic>
        <p:nvPicPr>
          <p:cNvPr id="4" name="Content Placeholder 3" descr="Franz_von_Stuck_Tilla_Durieux_als_Cir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 b="14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558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Aeolus, the Wind God</a:t>
            </a:r>
            <a:endParaRPr lang="en-US" dirty="0"/>
          </a:p>
        </p:txBody>
      </p:sp>
      <p:pic>
        <p:nvPicPr>
          <p:cNvPr id="5" name="Content Placeholder 4" descr="il_fullxfull.11198672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r="1019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Spent 1 month on his island</a:t>
            </a:r>
          </a:p>
          <a:p>
            <a:r>
              <a:rPr lang="en-US" dirty="0" smtClean="0"/>
              <a:t>2 gifts:</a:t>
            </a:r>
          </a:p>
          <a:p>
            <a:pPr lvl="1"/>
            <a:r>
              <a:rPr lang="en-US" dirty="0" smtClean="0"/>
              <a:t>A fair wind to blow them toward Ithaca</a:t>
            </a:r>
          </a:p>
          <a:p>
            <a:pPr lvl="1"/>
            <a:r>
              <a:rPr lang="en-US" dirty="0" smtClean="0"/>
              <a:t>A bag of stormy winds</a:t>
            </a:r>
          </a:p>
          <a:p>
            <a:r>
              <a:rPr lang="en-US" dirty="0" smtClean="0"/>
              <a:t>Odysseus’s men open the bag while he’s sleeping.</a:t>
            </a:r>
          </a:p>
          <a:p>
            <a:r>
              <a:rPr lang="en-US" dirty="0" smtClean="0"/>
              <a:t>Aeolus refuses to help again, believing their trip is cursed by the gods.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82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Laestrygones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Laestrygones</a:t>
            </a:r>
            <a:r>
              <a:rPr lang="en-US" dirty="0" smtClean="0"/>
              <a:t> are giant, boulder-throwing cannibals.</a:t>
            </a:r>
          </a:p>
          <a:p>
            <a:r>
              <a:rPr lang="en-US" dirty="0" smtClean="0"/>
              <a:t>Only Odysseus &amp; the men on his own ship survive the attack; they sail to </a:t>
            </a:r>
            <a:r>
              <a:rPr lang="en-US" dirty="0" err="1" smtClean="0"/>
              <a:t>Aeaea</a:t>
            </a:r>
            <a:r>
              <a:rPr lang="en-US" dirty="0" smtClean="0"/>
              <a:t>, home of Circe.</a:t>
            </a:r>
            <a:endParaRPr lang="en-US" dirty="0"/>
          </a:p>
        </p:txBody>
      </p:sp>
      <p:pic>
        <p:nvPicPr>
          <p:cNvPr id="5" name="Content Placeholder 4" descr="laestrygonian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r="18099"/>
          <a:stretch>
            <a:fillRect/>
          </a:stretch>
        </p:blipFill>
        <p:spPr>
          <a:xfrm>
            <a:off x="4419600" y="1536192"/>
            <a:ext cx="3657600" cy="4590288"/>
          </a:xfrm>
        </p:spPr>
      </p:pic>
    </p:spTree>
    <p:extLst>
      <p:ext uri="{BB962C8B-B14F-4D97-AF65-F5344CB8AC3E}">
        <p14:creationId xmlns:p14="http://schemas.microsoft.com/office/powerpoint/2010/main" val="59979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Circe, the Witch</a:t>
            </a:r>
            <a:endParaRPr lang="en-US" dirty="0"/>
          </a:p>
        </p:txBody>
      </p:sp>
      <p:pic>
        <p:nvPicPr>
          <p:cNvPr id="5" name="Content Placeholder 4" descr="Circe_by_cemac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07" r="-12307"/>
          <a:stretch>
            <a:fillRect/>
          </a:stretch>
        </p:blipFill>
        <p:spPr>
          <a:xfrm>
            <a:off x="457200" y="1537017"/>
            <a:ext cx="3657600" cy="45894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Eurylochus</a:t>
            </a:r>
            <a:r>
              <a:rPr lang="en-US" dirty="0" smtClean="0"/>
              <a:t> takes half of Odysseus’ men to explore the island.</a:t>
            </a:r>
          </a:p>
          <a:p>
            <a:r>
              <a:rPr lang="en-US" dirty="0" smtClean="0"/>
              <a:t>When they find Circe, the courtyard outside her house is filled with mountain </a:t>
            </a:r>
            <a:r>
              <a:rPr lang="en-US" dirty="0" smtClean="0"/>
              <a:t>lions </a:t>
            </a:r>
            <a:r>
              <a:rPr lang="en-US" dirty="0" smtClean="0"/>
              <a:t>and wolves.</a:t>
            </a:r>
          </a:p>
          <a:p>
            <a:r>
              <a:rPr lang="en-US" dirty="0" smtClean="0"/>
              <a:t>All but </a:t>
            </a:r>
            <a:r>
              <a:rPr lang="en-US" dirty="0" err="1" smtClean="0"/>
              <a:t>Eurylochus</a:t>
            </a:r>
            <a:r>
              <a:rPr lang="en-US" dirty="0" smtClean="0"/>
              <a:t> entered her </a:t>
            </a:r>
            <a:r>
              <a:rPr lang="en-US" dirty="0" smtClean="0"/>
              <a:t>house.  He stayed hidden </a:t>
            </a:r>
            <a:r>
              <a:rPr lang="en-US" dirty="0" smtClean="0"/>
              <a:t>because he felt </a:t>
            </a:r>
            <a:r>
              <a:rPr lang="en-US" dirty="0" smtClean="0"/>
              <a:t>the men were entering </a:t>
            </a:r>
            <a:r>
              <a:rPr lang="en-US" dirty="0" smtClean="0"/>
              <a:t>a trap. </a:t>
            </a:r>
            <a:r>
              <a:rPr lang="en-US" dirty="0" smtClean="0"/>
              <a:t>He was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3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28386"/>
            <a:ext cx="7636800" cy="5844408"/>
          </a:xfrm>
        </p:spPr>
        <p:txBody>
          <a:bodyPr>
            <a:noAutofit/>
          </a:bodyPr>
          <a:lstStyle/>
          <a:p>
            <a:r>
              <a:rPr lang="en-US" dirty="0" smtClean="0"/>
              <a:t>Circe gave Odysseus’ men food &amp; drink that she made specially for them and then turned them into pigs. </a:t>
            </a:r>
          </a:p>
          <a:p>
            <a:r>
              <a:rPr lang="en-US" dirty="0" err="1" smtClean="0"/>
              <a:t>Eurylochus</a:t>
            </a:r>
            <a:r>
              <a:rPr lang="en-US" dirty="0" smtClean="0"/>
              <a:t> runs back to the ship to explain what has happened; he begs Odysseus to leave. </a:t>
            </a:r>
          </a:p>
          <a:p>
            <a:r>
              <a:rPr lang="en-US" dirty="0" smtClean="0"/>
              <a:t>On his way to save </a:t>
            </a:r>
            <a:r>
              <a:rPr lang="en-US" dirty="0" smtClean="0"/>
              <a:t>his</a:t>
            </a:r>
            <a:r>
              <a:rPr lang="en-US" dirty="0" smtClean="0"/>
              <a:t> </a:t>
            </a:r>
            <a:r>
              <a:rPr lang="en-US" dirty="0" smtClean="0"/>
              <a:t>men</a:t>
            </a:r>
            <a:r>
              <a:rPr lang="en-US" dirty="0" smtClean="0"/>
              <a:t>,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Odysseus </a:t>
            </a:r>
            <a:r>
              <a:rPr lang="en-US" dirty="0" smtClean="0"/>
              <a:t>is </a:t>
            </a:r>
            <a:r>
              <a:rPr lang="en-US" dirty="0" smtClean="0"/>
              <a:t>intercepted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by </a:t>
            </a:r>
            <a:r>
              <a:rPr lang="en-US" dirty="0" smtClean="0"/>
              <a:t>Hermes </a:t>
            </a:r>
            <a:r>
              <a:rPr lang="en-US" dirty="0" smtClean="0"/>
              <a:t>who </a:t>
            </a:r>
            <a:r>
              <a:rPr lang="en-US" dirty="0" smtClean="0"/>
              <a:t>gives </a:t>
            </a:r>
            <a:r>
              <a:rPr lang="en-US" dirty="0" smtClean="0"/>
              <a:t>him</a:t>
            </a:r>
          </a:p>
          <a:p>
            <a:pPr marL="114300" indent="0">
              <a:buNone/>
            </a:pPr>
            <a:r>
              <a:rPr lang="en-US" dirty="0" smtClean="0"/>
              <a:t>    a potion to </a:t>
            </a:r>
            <a:r>
              <a:rPr lang="en-US" dirty="0" smtClean="0"/>
              <a:t>protect him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from Circe’s </a:t>
            </a:r>
            <a:r>
              <a:rPr lang="en-US" dirty="0" smtClean="0"/>
              <a:t>power &amp; tells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Odysseus </a:t>
            </a:r>
            <a:r>
              <a:rPr lang="en-US" dirty="0" smtClean="0"/>
              <a:t>he must make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her </a:t>
            </a:r>
            <a:r>
              <a:rPr lang="en-US" dirty="0" smtClean="0"/>
              <a:t>promise no “witches</a:t>
            </a:r>
            <a:r>
              <a:rPr lang="en-US" dirty="0" smtClean="0"/>
              <a:t>’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smtClean="0"/>
              <a:t>tricks.”</a:t>
            </a:r>
            <a:endParaRPr lang="en-US" dirty="0"/>
          </a:p>
          <a:p>
            <a:r>
              <a:rPr lang="en-US" dirty="0" smtClean="0"/>
              <a:t>Circe turns Odysseus’ men back, but puts them in a trance. </a:t>
            </a:r>
          </a:p>
          <a:p>
            <a:r>
              <a:rPr lang="en-US" dirty="0" smtClean="0"/>
              <a:t>They stay for 1 year until Odysseus begs to leave, and she tells him he must go to the Land of the Dead and hear a prophecy from the ghost of Tiresias. </a:t>
            </a:r>
            <a:endParaRPr lang="en-US" dirty="0"/>
          </a:p>
        </p:txBody>
      </p:sp>
      <p:pic>
        <p:nvPicPr>
          <p:cNvPr id="4" name="Picture 3" descr="pi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48" y="2319353"/>
            <a:ext cx="4350327" cy="255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11: The Land of the Dead</a:t>
            </a:r>
            <a:endParaRPr lang="en-US" dirty="0"/>
          </a:p>
        </p:txBody>
      </p:sp>
      <p:pic>
        <p:nvPicPr>
          <p:cNvPr id="4" name="Content Placeholder 3" descr="filejohann_heinrich_fc3bcssli_063-e134313666265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b="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384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75391"/>
            <a:ext cx="7480057" cy="5851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/>
              <a:t>In the Land of the Dead, Odysseus encounters 3 </a:t>
            </a:r>
            <a:r>
              <a:rPr lang="en-US" sz="2400" b="1" dirty="0" smtClean="0"/>
              <a:t>ghosts:</a:t>
            </a:r>
          </a:p>
          <a:p>
            <a:r>
              <a:rPr lang="en-US" sz="2000" b="1" i="1" dirty="0" err="1" smtClean="0"/>
              <a:t>Elpenor</a:t>
            </a:r>
            <a:r>
              <a:rPr lang="en-US" sz="2000" i="1" dirty="0" smtClean="0"/>
              <a:t>: one of Odysseus’ men </a:t>
            </a:r>
            <a:endParaRPr lang="en-US" sz="2000" i="1" dirty="0"/>
          </a:p>
          <a:p>
            <a:pPr marL="114300" indent="0">
              <a:buNone/>
            </a:pPr>
            <a:r>
              <a:rPr lang="en-US" sz="2000" i="1" dirty="0" smtClean="0"/>
              <a:t>    who </a:t>
            </a:r>
            <a:r>
              <a:rPr lang="en-US" sz="2000" i="1" dirty="0" smtClean="0"/>
              <a:t>died on Circe’s </a:t>
            </a:r>
            <a:r>
              <a:rPr lang="en-US" sz="2000" i="1" dirty="0" smtClean="0"/>
              <a:t>island.  He </a:t>
            </a:r>
          </a:p>
          <a:p>
            <a:pPr marL="114300" indent="0">
              <a:buNone/>
            </a:pPr>
            <a:r>
              <a:rPr lang="en-US" sz="2000" i="1" dirty="0" smtClean="0"/>
              <a:t>    was celebrating being turned </a:t>
            </a:r>
          </a:p>
          <a:p>
            <a:pPr marL="114300" indent="0">
              <a:buNone/>
            </a:pPr>
            <a:r>
              <a:rPr lang="en-US" sz="2000" i="1" dirty="0" smtClean="0"/>
              <a:t>    back into a man; he became</a:t>
            </a:r>
          </a:p>
          <a:p>
            <a:pPr marL="114300" indent="0">
              <a:buNone/>
            </a:pPr>
            <a:r>
              <a:rPr lang="en-US" sz="2000" i="1" dirty="0" smtClean="0"/>
              <a:t>    drunk and fell off of Circe’s roof. </a:t>
            </a:r>
          </a:p>
          <a:p>
            <a:pPr marL="114300" indent="0">
              <a:buNone/>
            </a:pPr>
            <a:r>
              <a:rPr lang="en-US" sz="2000" i="1" dirty="0" smtClean="0"/>
              <a:t>    He </a:t>
            </a:r>
            <a:r>
              <a:rPr lang="en-US" sz="2000" i="1" dirty="0" smtClean="0"/>
              <a:t>asks Odysseus to </a:t>
            </a:r>
            <a:r>
              <a:rPr lang="en-US" sz="2000" i="1" dirty="0" smtClean="0"/>
              <a:t>have </a:t>
            </a:r>
            <a:r>
              <a:rPr lang="en-US" sz="2000" i="1" dirty="0" smtClean="0"/>
              <a:t>a </a:t>
            </a:r>
            <a:endParaRPr lang="en-US" sz="2000" i="1" dirty="0" smtClean="0"/>
          </a:p>
          <a:p>
            <a:pPr marL="114300" indent="0">
              <a:buNone/>
            </a:pPr>
            <a:r>
              <a:rPr lang="en-US" sz="2000" i="1" dirty="0" smtClean="0"/>
              <a:t>    funeral </a:t>
            </a:r>
            <a:r>
              <a:rPr lang="en-US" sz="2000" i="1" dirty="0" smtClean="0"/>
              <a:t>for him</a:t>
            </a:r>
            <a:r>
              <a:rPr lang="en-US" sz="2000" i="1" dirty="0" smtClean="0"/>
              <a:t>.</a:t>
            </a:r>
          </a:p>
          <a:p>
            <a:r>
              <a:rPr lang="en-US" sz="2000" b="1" i="1" dirty="0" err="1" smtClean="0"/>
              <a:t>Anticlea</a:t>
            </a:r>
            <a:r>
              <a:rPr lang="en-US" sz="2000" i="1" dirty="0" smtClean="0"/>
              <a:t> – Odysseus’ mother, who</a:t>
            </a:r>
          </a:p>
          <a:p>
            <a:pPr marL="114300" indent="0">
              <a:buNone/>
            </a:pPr>
            <a:r>
              <a:rPr lang="en-US" sz="2000" i="1" dirty="0" smtClean="0"/>
              <a:t>    d</a:t>
            </a:r>
            <a:r>
              <a:rPr lang="en-US" sz="2000" i="1" dirty="0" smtClean="0"/>
              <a:t>ied from grief waiting for him to</a:t>
            </a:r>
          </a:p>
          <a:p>
            <a:pPr marL="114300" indent="0">
              <a:buNone/>
            </a:pPr>
            <a:r>
              <a:rPr lang="en-US" sz="2000" i="1" dirty="0" smtClean="0"/>
              <a:t>    return home.</a:t>
            </a:r>
          </a:p>
          <a:p>
            <a:r>
              <a:rPr lang="en-US" sz="2000" b="1" i="1" dirty="0" smtClean="0"/>
              <a:t>Ti</a:t>
            </a:r>
            <a:r>
              <a:rPr lang="en-US" sz="2000" b="1" i="1" dirty="0" smtClean="0"/>
              <a:t>resias</a:t>
            </a:r>
            <a:r>
              <a:rPr lang="en-US" sz="2000" i="1" dirty="0" smtClean="0"/>
              <a:t> – A blind prophet who </a:t>
            </a:r>
          </a:p>
          <a:p>
            <a:pPr marL="114300" indent="0">
              <a:buNone/>
            </a:pPr>
            <a:r>
              <a:rPr lang="en-US" sz="2000" i="1" dirty="0" smtClean="0"/>
              <a:t>    g</a:t>
            </a:r>
            <a:r>
              <a:rPr lang="en-US" sz="2000" i="1" dirty="0" smtClean="0"/>
              <a:t>ives Odysseus advice on how to </a:t>
            </a:r>
          </a:p>
          <a:p>
            <a:pPr marL="114300" indent="0">
              <a:buNone/>
            </a:pPr>
            <a:r>
              <a:rPr lang="en-US" sz="2000" i="1" dirty="0" smtClean="0"/>
              <a:t>    overcome Poseidon’s curse and</a:t>
            </a:r>
          </a:p>
          <a:p>
            <a:pPr marL="114300" indent="0">
              <a:buNone/>
            </a:pPr>
            <a:r>
              <a:rPr lang="en-US" sz="2000" i="1" dirty="0" smtClean="0"/>
              <a:t>    f</a:t>
            </a:r>
            <a:r>
              <a:rPr lang="en-US" sz="2000" i="1" dirty="0" smtClean="0"/>
              <a:t>inally make it home to Ithaca.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5" name="Content Placeholder 4" descr="Johann_Heinrich_Füssli_06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 b="6896"/>
          <a:stretch>
            <a:fillRect/>
          </a:stretch>
        </p:blipFill>
        <p:spPr>
          <a:xfrm>
            <a:off x="4835836" y="936124"/>
            <a:ext cx="3560437" cy="5190356"/>
          </a:xfrm>
        </p:spPr>
      </p:pic>
    </p:spTree>
    <p:extLst>
      <p:ext uri="{BB962C8B-B14F-4D97-AF65-F5344CB8AC3E}">
        <p14:creationId xmlns:p14="http://schemas.microsoft.com/office/powerpoint/2010/main" val="420544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994"/>
            <a:ext cx="7620000" cy="5819296"/>
          </a:xfrm>
        </p:spPr>
        <p:txBody>
          <a:bodyPr/>
          <a:lstStyle/>
          <a:p>
            <a:r>
              <a:rPr lang="en-US" dirty="0" smtClean="0"/>
              <a:t>Tiresias prophesies over Odysseus:</a:t>
            </a:r>
          </a:p>
          <a:p>
            <a:pPr lvl="1"/>
            <a:r>
              <a:rPr lang="en-US" dirty="0" smtClean="0"/>
              <a:t>Your journey has been made difficult by </a:t>
            </a:r>
            <a:r>
              <a:rPr lang="en-US" dirty="0" smtClean="0"/>
              <a:t>Poseidon </a:t>
            </a:r>
            <a:r>
              <a:rPr lang="en-US" dirty="0" smtClean="0"/>
              <a:t>because of what you did to his son, </a:t>
            </a:r>
            <a:r>
              <a:rPr lang="en-US" dirty="0" err="1" smtClean="0"/>
              <a:t>Polyphemus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you get to </a:t>
            </a:r>
            <a:r>
              <a:rPr lang="en-US" dirty="0" err="1" smtClean="0"/>
              <a:t>Thrinacia</a:t>
            </a:r>
            <a:r>
              <a:rPr lang="en-US" dirty="0" smtClean="0"/>
              <a:t>, avoid Lord Helios’ cattle; your crew will be destroyed if they do not leave them alone.</a:t>
            </a:r>
          </a:p>
          <a:p>
            <a:pPr lvl="1"/>
            <a:r>
              <a:rPr lang="en-US" dirty="0" smtClean="0"/>
              <a:t>If the men kill any of the cattle, all of the men will die.  Y</a:t>
            </a:r>
            <a:r>
              <a:rPr lang="en-US" dirty="0" smtClean="0"/>
              <a:t>ou</a:t>
            </a:r>
            <a:r>
              <a:rPr lang="en-US" dirty="0" smtClean="0"/>
              <a:t>, alone, will return to Ithaca, but it is overrun with suitors </a:t>
            </a:r>
            <a:r>
              <a:rPr lang="en-US" dirty="0" smtClean="0"/>
              <a:t>who are after </a:t>
            </a:r>
            <a:r>
              <a:rPr lang="en-US" dirty="0" smtClean="0"/>
              <a:t>your wife and throne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You will manage to kill all of the suitors, but it will be difficult.</a:t>
            </a:r>
            <a:endParaRPr lang="en-US" dirty="0" smtClean="0"/>
          </a:p>
          <a:p>
            <a:pPr lvl="1"/>
            <a:r>
              <a:rPr lang="en-US" dirty="0" smtClean="0"/>
              <a:t>Make a sacrifice to Poseidon afterwards, and you will have a soft, peaceful death.</a:t>
            </a:r>
          </a:p>
          <a:p>
            <a:pPr lvl="1"/>
            <a:endParaRPr lang="en-US" dirty="0" smtClean="0"/>
          </a:p>
        </p:txBody>
      </p:sp>
      <p:pic>
        <p:nvPicPr>
          <p:cNvPr id="2" name="Picture 1" descr="Odysse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462"/>
            <a:ext cx="8476513" cy="26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27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1800</TotalTime>
  <Words>540</Words>
  <Application>Microsoft Macintosh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The Odyssey</vt:lpstr>
      <vt:lpstr>Book 10: Circe, the Grace of the Witch</vt:lpstr>
      <vt:lpstr>Aeolus, the Wind God</vt:lpstr>
      <vt:lpstr>The Laestrygones</vt:lpstr>
      <vt:lpstr>Circe, the Witch</vt:lpstr>
      <vt:lpstr>PowerPoint Presentation</vt:lpstr>
      <vt:lpstr>Book 11: The Land of the Dead</vt:lpstr>
      <vt:lpstr>PowerPoint Presentation</vt:lpstr>
      <vt:lpstr>PowerPoint Presentation</vt:lpstr>
    </vt:vector>
  </TitlesOfParts>
  <Company>BHS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Odyssey</dc:title>
  <dc:creator>Bethany Deskins</dc:creator>
  <cp:lastModifiedBy>Shannon McClure</cp:lastModifiedBy>
  <cp:revision>15</cp:revision>
  <dcterms:created xsi:type="dcterms:W3CDTF">2015-09-23T20:16:01Z</dcterms:created>
  <dcterms:modified xsi:type="dcterms:W3CDTF">2016-12-01T21:20:39Z</dcterms:modified>
</cp:coreProperties>
</file>